
<file path=[Content_Types].xml><?xml version="1.0" encoding="utf-8"?>
<Types xmlns="http://schemas.openxmlformats.org/package/2006/content-types">
  <Default Extension="xml" ContentType="application/xml"/>
  <Default Extension="jpeg" ContentType="image/jpeg"/>
  <Default Extension="png" ContentType="image/png"/>
  <Default Extension="tmp"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13"/>
  </p:notesMasterIdLst>
  <p:sldIdLst>
    <p:sldId id="256" r:id="rId2"/>
    <p:sldId id="257" r:id="rId3"/>
    <p:sldId id="258" r:id="rId4"/>
    <p:sldId id="260" r:id="rId5"/>
    <p:sldId id="261" r:id="rId6"/>
    <p:sldId id="262" r:id="rId7"/>
    <p:sldId id="264" r:id="rId8"/>
    <p:sldId id="265" r:id="rId9"/>
    <p:sldId id="266" r:id="rId10"/>
    <p:sldId id="263"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21"/>
  </p:normalViewPr>
  <p:slideViewPr>
    <p:cSldViewPr snapToGrid="0" snapToObjects="1">
      <p:cViewPr varScale="1">
        <p:scale>
          <a:sx n="97" d="100"/>
          <a:sy n="97" d="100"/>
        </p:scale>
        <p:origin x="3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B250A-E2BD-4E45-8EE8-09AF200543B7}" type="datetimeFigureOut">
              <a:rPr lang="en-US" smtClean="0"/>
              <a:t>12/3/17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97FC2C-45AB-D948-82A5-47376577392E}" type="slidenum">
              <a:rPr lang="en-US" smtClean="0"/>
              <a:t>‹#›</a:t>
            </a:fld>
            <a:endParaRPr lang="en-US"/>
          </a:p>
        </p:txBody>
      </p:sp>
    </p:spTree>
    <p:extLst>
      <p:ext uri="{BB962C8B-B14F-4D97-AF65-F5344CB8AC3E}">
        <p14:creationId xmlns:p14="http://schemas.microsoft.com/office/powerpoint/2010/main" val="358218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41DCF70-31AB-094C-974B-05170E8EF3B8}" type="datetimeFigureOut">
              <a:rPr lang="en-US" smtClean="0"/>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41DCF70-31AB-094C-974B-05170E8EF3B8}" type="datetimeFigureOut">
              <a:rPr lang="en-US" smtClean="0"/>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41DCF70-31AB-094C-974B-05170E8EF3B8}" type="datetimeFigureOut">
              <a:rPr lang="en-US" smtClean="0"/>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DCF70-31AB-094C-974B-05170E8EF3B8}"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DCF70-31AB-094C-974B-05170E8EF3B8}"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1DCF70-31AB-094C-974B-05170E8EF3B8}"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41DCF70-31AB-094C-974B-05170E8EF3B8}"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41DCF70-31AB-094C-974B-05170E8EF3B8}" type="datetimeFigureOut">
              <a:rPr lang="en-US" smtClean="0"/>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1DCF70-31AB-094C-974B-05170E8EF3B8}" type="datetimeFigureOut">
              <a:rPr lang="en-US" smtClean="0"/>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1DCF70-31AB-094C-974B-05170E8EF3B8}" type="datetimeFigureOut">
              <a:rPr lang="en-US" smtClean="0"/>
              <a:t>12/3/17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CF70-31AB-094C-974B-05170E8EF3B8}"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77061-5B7A-CA4E-A1FA-4EB32B3E78A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41DCF70-31AB-094C-974B-05170E8EF3B8}" type="datetimeFigureOut">
              <a:rPr lang="en-US" smtClean="0"/>
              <a:t>12/3/17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3677061-5B7A-CA4E-A1FA-4EB32B3E78A9}" type="slidenum">
              <a:rPr lang="en-US" smtClean="0"/>
              <a:t>‹#›</a:t>
            </a:fld>
            <a:endParaRPr lang="en-US"/>
          </a:p>
        </p:txBody>
      </p:sp>
    </p:spTree>
    <p:extLst>
      <p:ext uri="{BB962C8B-B14F-4D97-AF65-F5344CB8AC3E}">
        <p14:creationId xmlns:p14="http://schemas.microsoft.com/office/powerpoint/2010/main" val="1945918096"/>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CfioOzb3Xg" TargetMode="External"/><Relationship Id="rId4" Type="http://schemas.openxmlformats.org/officeDocument/2006/relationships/hyperlink" Target="https://quickcode.io/" TargetMode="External"/><Relationship Id="rId5" Type="http://schemas.openxmlformats.org/officeDocument/2006/relationships/hyperlink" Target="https://github.com/sensiblecodeio/custard" TargetMode="External"/><Relationship Id="rId1" Type="http://schemas.openxmlformats.org/officeDocument/2006/relationships/slideLayout" Target="../slideLayouts/slideLayout2.xml"/><Relationship Id="rId2" Type="http://schemas.openxmlformats.org/officeDocument/2006/relationships/hyperlink" Target="https://cloud.google.com/natural-langu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hyperlink" Target="https://ontotext.com/knowledgehub/fundamentals/information-extrac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mp"/><Relationship Id="rId3" Type="http://schemas.openxmlformats.org/officeDocument/2006/relationships/hyperlink" Target="https://cloud.google.com/natural-langua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sensiblecodeio/custar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Information Extraction</a:t>
            </a:r>
            <a:br>
              <a:rPr lang="en-US" dirty="0" smtClean="0"/>
            </a:br>
            <a:r>
              <a:rPr lang="en-US" sz="4000" dirty="0" smtClean="0"/>
              <a:t>Google Cloud Natural Language API  and </a:t>
            </a:r>
            <a:r>
              <a:rPr lang="en-US" sz="4000" dirty="0" err="1" smtClean="0"/>
              <a:t>QuickCode</a:t>
            </a:r>
            <a:r>
              <a:rPr lang="en-US" sz="4000" dirty="0" smtClean="0"/>
              <a:t> </a:t>
            </a:r>
            <a:endParaRPr lang="en-US" dirty="0"/>
          </a:p>
        </p:txBody>
      </p:sp>
      <p:sp>
        <p:nvSpPr>
          <p:cNvPr id="3" name="Subtitle 2"/>
          <p:cNvSpPr>
            <a:spLocks noGrp="1"/>
          </p:cNvSpPr>
          <p:nvPr>
            <p:ph type="subTitle" idx="1"/>
          </p:nvPr>
        </p:nvSpPr>
        <p:spPr>
          <a:xfrm>
            <a:off x="2209799" y="2650435"/>
            <a:ext cx="9144000" cy="1797966"/>
          </a:xfrm>
        </p:spPr>
        <p:txBody>
          <a:bodyPr>
            <a:normAutofit fontScale="92500" lnSpcReduction="20000"/>
          </a:bodyPr>
          <a:lstStyle/>
          <a:p>
            <a:r>
              <a:rPr lang="en-US" dirty="0" smtClean="0"/>
              <a:t>Pan Chen</a:t>
            </a:r>
          </a:p>
          <a:p>
            <a:r>
              <a:rPr lang="en-US" dirty="0"/>
              <a:t>NLP Application Area Investigations</a:t>
            </a:r>
          </a:p>
          <a:p>
            <a:r>
              <a:rPr lang="en-US" altLang="zh-CN" dirty="0" smtClean="0"/>
              <a:t>Ist664</a:t>
            </a:r>
          </a:p>
          <a:p>
            <a:r>
              <a:rPr lang="en-US" dirty="0" smtClean="0"/>
              <a:t>Fall 2017</a:t>
            </a:r>
            <a:endParaRPr lang="en-US" dirty="0"/>
          </a:p>
        </p:txBody>
      </p:sp>
    </p:spTree>
    <p:extLst>
      <p:ext uri="{BB962C8B-B14F-4D97-AF65-F5344CB8AC3E}">
        <p14:creationId xmlns:p14="http://schemas.microsoft.com/office/powerpoint/2010/main" val="9112333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41430" y="2548995"/>
            <a:ext cx="14700925" cy="846386"/>
          </a:xfrm>
          <a:prstGeom prst="rect">
            <a:avLst/>
          </a:prstGeom>
        </p:spPr>
        <p:txBody>
          <a:bodyPr wrap="square">
            <a:spAutoFit/>
          </a:bodyPr>
          <a:lstStyle/>
          <a:p>
            <a:r>
              <a:rPr lang="en-US" sz="4900" dirty="0" smtClean="0"/>
              <a:t>Thank you!</a:t>
            </a:r>
            <a:endParaRPr lang="en-US" sz="4900" dirty="0"/>
          </a:p>
        </p:txBody>
      </p:sp>
    </p:spTree>
    <p:extLst>
      <p:ext uri="{BB962C8B-B14F-4D97-AF65-F5344CB8AC3E}">
        <p14:creationId xmlns:p14="http://schemas.microsoft.com/office/powerpoint/2010/main" val="161506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and Resources</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://cloud.google.com/natural-language</a:t>
            </a:r>
            <a:r>
              <a:rPr lang="en-US" dirty="0" smtClean="0">
                <a:hlinkClick r:id="rId2"/>
              </a:rPr>
              <a:t>/</a:t>
            </a:r>
            <a:endParaRPr lang="en-US" dirty="0" smtClean="0"/>
          </a:p>
          <a:p>
            <a:r>
              <a:rPr lang="en-US" dirty="0">
                <a:hlinkClick r:id="rId3"/>
              </a:rPr>
              <a:t>https://</a:t>
            </a:r>
            <a:r>
              <a:rPr lang="en-US" dirty="0" smtClean="0">
                <a:hlinkClick r:id="rId3"/>
              </a:rPr>
              <a:t>www.youtube.com/watch?v=bCfioOzb3Xg</a:t>
            </a:r>
            <a:r>
              <a:rPr lang="en-US" dirty="0" smtClean="0"/>
              <a:t> (</a:t>
            </a:r>
            <a:r>
              <a:rPr lang="en-US" dirty="0"/>
              <a:t>Introduction to </a:t>
            </a:r>
            <a:r>
              <a:rPr lang="en-US" dirty="0" err="1" smtClean="0"/>
              <a:t>ScraperWiki</a:t>
            </a:r>
            <a:r>
              <a:rPr lang="en-US" dirty="0" smtClean="0"/>
              <a:t> Video)</a:t>
            </a:r>
          </a:p>
          <a:p>
            <a:r>
              <a:rPr lang="en-US" dirty="0" smtClean="0">
                <a:hlinkClick r:id="rId4"/>
              </a:rPr>
              <a:t>https</a:t>
            </a:r>
            <a:r>
              <a:rPr lang="en-US" dirty="0">
                <a:hlinkClick r:id="rId4"/>
              </a:rPr>
              <a:t>://quickcode.io</a:t>
            </a:r>
            <a:r>
              <a:rPr lang="en-US" dirty="0" smtClean="0">
                <a:hlinkClick r:id="rId4"/>
              </a:rPr>
              <a:t>/</a:t>
            </a:r>
            <a:r>
              <a:rPr lang="en-US" dirty="0" smtClean="0"/>
              <a:t> (</a:t>
            </a:r>
            <a:r>
              <a:rPr lang="en-US" dirty="0" err="1" smtClean="0"/>
              <a:t>QuickCode</a:t>
            </a:r>
            <a:r>
              <a:rPr lang="en-US" dirty="0" smtClean="0"/>
              <a:t> company website)</a:t>
            </a:r>
          </a:p>
          <a:p>
            <a:r>
              <a:rPr lang="en-US" dirty="0">
                <a:hlinkClick r:id="rId5"/>
              </a:rPr>
              <a:t>https://</a:t>
            </a:r>
            <a:r>
              <a:rPr lang="en-US" dirty="0" smtClean="0">
                <a:hlinkClick r:id="rId5"/>
              </a:rPr>
              <a:t>github.com/sensiblecodeio/custard</a:t>
            </a:r>
            <a:r>
              <a:rPr lang="en-US" dirty="0" smtClean="0"/>
              <a:t> (</a:t>
            </a:r>
            <a:r>
              <a:rPr lang="en-US" dirty="0" err="1" smtClean="0"/>
              <a:t>QuickCode</a:t>
            </a:r>
            <a:r>
              <a:rPr lang="en-US" dirty="0" smtClean="0"/>
              <a:t> </a:t>
            </a:r>
            <a:r>
              <a:rPr lang="en-US" dirty="0" err="1" smtClean="0"/>
              <a:t>Github</a:t>
            </a:r>
            <a:r>
              <a:rPr lang="en-US" dirty="0" smtClean="0"/>
              <a:t>)</a:t>
            </a:r>
            <a:endParaRPr lang="en-US" dirty="0"/>
          </a:p>
          <a:p>
            <a:endParaRPr lang="en-US" dirty="0"/>
          </a:p>
        </p:txBody>
      </p:sp>
    </p:spTree>
    <p:extLst>
      <p:ext uri="{BB962C8B-B14F-4D97-AF65-F5344CB8AC3E}">
        <p14:creationId xmlns:p14="http://schemas.microsoft.com/office/powerpoint/2010/main" val="2107486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Information Extraction?</a:t>
            </a:r>
            <a:endParaRPr lang="en-US" dirty="0"/>
          </a:p>
        </p:txBody>
      </p:sp>
      <p:sp>
        <p:nvSpPr>
          <p:cNvPr id="3" name="Content Placeholder 2"/>
          <p:cNvSpPr>
            <a:spLocks noGrp="1"/>
          </p:cNvSpPr>
          <p:nvPr>
            <p:ph idx="1"/>
          </p:nvPr>
        </p:nvSpPr>
        <p:spPr/>
        <p:txBody>
          <a:bodyPr/>
          <a:lstStyle/>
          <a:p>
            <a:r>
              <a:rPr lang="en-US" b="1" dirty="0"/>
              <a:t>Information extraction </a:t>
            </a:r>
            <a:r>
              <a:rPr lang="en-US" dirty="0"/>
              <a:t>is the process of extracting specific </a:t>
            </a:r>
            <a:r>
              <a:rPr lang="en-US" dirty="0" smtClean="0"/>
              <a:t>information from various </a:t>
            </a:r>
            <a:r>
              <a:rPr lang="en-US" dirty="0"/>
              <a:t>textual </a:t>
            </a:r>
            <a:r>
              <a:rPr lang="en-US" dirty="0" smtClean="0"/>
              <a:t>sources, and returns the information we wanted in a format that we wanted.</a:t>
            </a:r>
          </a:p>
          <a:p>
            <a:r>
              <a:rPr lang="en-US" b="1" dirty="0" smtClean="0"/>
              <a:t>How it contribute to NLP field:</a:t>
            </a:r>
          </a:p>
          <a:p>
            <a:pPr marL="0" indent="0">
              <a:buNone/>
            </a:pPr>
            <a:r>
              <a:rPr lang="en-US" dirty="0" smtClean="0"/>
              <a:t>With the data structured in the</a:t>
            </a:r>
          </a:p>
          <a:p>
            <a:pPr marL="0" indent="0">
              <a:buNone/>
            </a:pPr>
            <a:r>
              <a:rPr lang="en-US" dirty="0"/>
              <a:t>w</a:t>
            </a:r>
            <a:r>
              <a:rPr lang="en-US" dirty="0" smtClean="0"/>
              <a:t>ays we want, we can</a:t>
            </a:r>
            <a:r>
              <a:rPr lang="en-US" dirty="0"/>
              <a:t> </a:t>
            </a:r>
            <a:r>
              <a:rPr lang="en-US" dirty="0" smtClean="0"/>
              <a:t>run various</a:t>
            </a:r>
          </a:p>
          <a:p>
            <a:pPr marL="0" indent="0">
              <a:buNone/>
            </a:pPr>
            <a:r>
              <a:rPr lang="en-US" dirty="0" smtClean="0"/>
              <a:t> kinds of NLP analyses on those data. </a:t>
            </a:r>
            <a:br>
              <a:rPr lang="en-US" dirty="0" smtClean="0"/>
            </a:br>
            <a:endParaRPr lang="en-US" dirty="0"/>
          </a:p>
        </p:txBody>
      </p:sp>
      <p:pic>
        <p:nvPicPr>
          <p:cNvPr id="5" name="Picture 4"/>
          <p:cNvPicPr>
            <a:picLocks noChangeAspect="1"/>
          </p:cNvPicPr>
          <p:nvPr/>
        </p:nvPicPr>
        <p:blipFill>
          <a:blip r:embed="rId2"/>
          <a:stretch>
            <a:fillRect/>
          </a:stretch>
        </p:blipFill>
        <p:spPr>
          <a:xfrm>
            <a:off x="6096000" y="3140764"/>
            <a:ext cx="5065997" cy="3342585"/>
          </a:xfrm>
          <a:prstGeom prst="rect">
            <a:avLst/>
          </a:prstGeom>
        </p:spPr>
      </p:pic>
      <p:sp>
        <p:nvSpPr>
          <p:cNvPr id="6" name="TextBox 5"/>
          <p:cNvSpPr txBox="1"/>
          <p:nvPr/>
        </p:nvSpPr>
        <p:spPr>
          <a:xfrm>
            <a:off x="4240695" y="6483349"/>
            <a:ext cx="8574157" cy="369332"/>
          </a:xfrm>
          <a:prstGeom prst="rect">
            <a:avLst/>
          </a:prstGeom>
          <a:noFill/>
        </p:spPr>
        <p:txBody>
          <a:bodyPr wrap="square" rtlCol="0">
            <a:spAutoFit/>
          </a:bodyPr>
          <a:lstStyle/>
          <a:p>
            <a:r>
              <a:rPr lang="en-US" dirty="0" smtClean="0"/>
              <a:t>Source: </a:t>
            </a:r>
            <a:r>
              <a:rPr lang="en-US" dirty="0" smtClean="0">
                <a:hlinkClick r:id="rId3"/>
              </a:rPr>
              <a:t>https://</a:t>
            </a:r>
            <a:r>
              <a:rPr lang="en-US" dirty="0" err="1" smtClean="0">
                <a:hlinkClick r:id="rId3"/>
              </a:rPr>
              <a:t>ontotext.com</a:t>
            </a:r>
            <a:r>
              <a:rPr lang="en-US" dirty="0" smtClean="0">
                <a:hlinkClick r:id="rId3"/>
              </a:rPr>
              <a:t>/</a:t>
            </a:r>
            <a:r>
              <a:rPr lang="en-US" dirty="0" err="1" smtClean="0">
                <a:hlinkClick r:id="rId3"/>
              </a:rPr>
              <a:t>knowledgehub</a:t>
            </a:r>
            <a:r>
              <a:rPr lang="en-US" dirty="0" smtClean="0">
                <a:hlinkClick r:id="rId3"/>
              </a:rPr>
              <a:t>/fundamentals/information-extraction/</a:t>
            </a:r>
            <a:endParaRPr lang="en-US" dirty="0"/>
          </a:p>
        </p:txBody>
      </p:sp>
    </p:spTree>
    <p:extLst>
      <p:ext uri="{BB962C8B-B14F-4D97-AF65-F5344CB8AC3E}">
        <p14:creationId xmlns:p14="http://schemas.microsoft.com/office/powerpoint/2010/main" val="2110805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 Simple example</a:t>
            </a:r>
            <a:endParaRPr lang="en-US" dirty="0"/>
          </a:p>
        </p:txBody>
      </p:sp>
      <p:sp>
        <p:nvSpPr>
          <p:cNvPr id="3" name="Content Placeholder 2"/>
          <p:cNvSpPr>
            <a:spLocks noGrp="1"/>
          </p:cNvSpPr>
          <p:nvPr>
            <p:ph idx="1"/>
          </p:nvPr>
        </p:nvSpPr>
        <p:spPr>
          <a:xfrm>
            <a:off x="179095" y="1865381"/>
            <a:ext cx="10233800" cy="4351338"/>
          </a:xfrm>
        </p:spPr>
        <p:txBody>
          <a:bodyPr>
            <a:normAutofit lnSpcReduction="10000"/>
          </a:bodyPr>
          <a:lstStyle/>
          <a:p>
            <a:r>
              <a:rPr lang="en-US" dirty="0" smtClean="0"/>
              <a:t>One of the most trivial examples: when your email extracts only the data from the message for you to add in your Calendar.</a:t>
            </a:r>
          </a:p>
          <a:p>
            <a:endParaRPr lang="en-US" dirty="0" smtClean="0"/>
          </a:p>
          <a:p>
            <a:r>
              <a:rPr lang="en-US" dirty="0" smtClean="0"/>
              <a:t>My flight is automatically added to my calendar</a:t>
            </a:r>
          </a:p>
          <a:p>
            <a:pPr marL="0" indent="0">
              <a:buNone/>
            </a:pPr>
            <a:r>
              <a:rPr lang="en-US" dirty="0" smtClean="0"/>
              <a:t> once I booked the flight on United and they sent</a:t>
            </a:r>
          </a:p>
          <a:p>
            <a:pPr marL="0" indent="0">
              <a:buNone/>
            </a:pPr>
            <a:r>
              <a:rPr lang="en-US" dirty="0"/>
              <a:t>m</a:t>
            </a:r>
            <a:r>
              <a:rPr lang="en-US" dirty="0" smtClean="0"/>
              <a:t>e a confirmation email to my </a:t>
            </a:r>
            <a:r>
              <a:rPr lang="en-US" dirty="0" err="1" smtClean="0"/>
              <a:t>gmail</a:t>
            </a:r>
            <a:endParaRPr lang="en-US" dirty="0"/>
          </a:p>
          <a:p>
            <a:pPr marL="0" indent="0">
              <a:buNone/>
            </a:pPr>
            <a:endParaRPr lang="en-US" dirty="0" smtClean="0"/>
          </a:p>
          <a:p>
            <a:r>
              <a:rPr lang="en-US" dirty="0" smtClean="0"/>
              <a:t>So let’s take a look at one application that </a:t>
            </a:r>
          </a:p>
          <a:p>
            <a:pPr marL="0" indent="0">
              <a:buNone/>
            </a:pPr>
            <a:r>
              <a:rPr lang="en-US" dirty="0"/>
              <a:t>u</a:t>
            </a:r>
            <a:r>
              <a:rPr lang="en-US" dirty="0" smtClean="0"/>
              <a:t>tilizes Google’s IE technology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471" y="2654565"/>
            <a:ext cx="4194459" cy="3279913"/>
          </a:xfrm>
          <a:prstGeom prst="rect">
            <a:avLst/>
          </a:prstGeom>
        </p:spPr>
      </p:pic>
    </p:spTree>
    <p:extLst>
      <p:ext uri="{BB962C8B-B14F-4D97-AF65-F5344CB8AC3E}">
        <p14:creationId xmlns:p14="http://schemas.microsoft.com/office/powerpoint/2010/main" val="1708075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cap="all" dirty="0" smtClean="0"/>
              <a:t/>
            </a:r>
            <a:br>
              <a:rPr lang="en-US" cap="all" dirty="0" smtClean="0"/>
            </a:br>
            <a:r>
              <a:rPr lang="en-US" cap="all" dirty="0" smtClean="0"/>
              <a:t>Google:</a:t>
            </a:r>
            <a:br>
              <a:rPr lang="en-US" cap="all" dirty="0" smtClean="0"/>
            </a:br>
            <a:r>
              <a:rPr lang="en-US" cap="all" dirty="0" smtClean="0"/>
              <a:t>CLOUD </a:t>
            </a:r>
            <a:r>
              <a:rPr lang="en-US" cap="all" dirty="0"/>
              <a:t>NATURAL LANGUAGE API</a:t>
            </a:r>
            <a:br>
              <a:rPr lang="en-US" cap="all" dirty="0"/>
            </a:br>
            <a:r>
              <a:rPr lang="en-US" dirty="0" smtClean="0"/>
              <a:t/>
            </a:r>
            <a:br>
              <a:rPr lang="en-US" dirty="0" smtClean="0"/>
            </a:br>
            <a:endParaRPr lang="en-US" dirty="0"/>
          </a:p>
        </p:txBody>
      </p:sp>
      <p:sp>
        <p:nvSpPr>
          <p:cNvPr id="3" name="Content Placeholder 2"/>
          <p:cNvSpPr>
            <a:spLocks noGrp="1"/>
          </p:cNvSpPr>
          <p:nvPr>
            <p:ph idx="1"/>
          </p:nvPr>
        </p:nvSpPr>
        <p:spPr>
          <a:xfrm>
            <a:off x="705678" y="1375050"/>
            <a:ext cx="10515600" cy="4575175"/>
          </a:xfrm>
        </p:spPr>
        <p:txBody>
          <a:bodyPr>
            <a:normAutofit/>
          </a:bodyPr>
          <a:lstStyle/>
          <a:p>
            <a:r>
              <a:rPr lang="en-US" sz="3200" b="1" dirty="0" smtClean="0"/>
              <a:t>What it does:</a:t>
            </a:r>
          </a:p>
          <a:p>
            <a:r>
              <a:rPr lang="en-US" b="1" dirty="0" smtClean="0"/>
              <a:t>Information extraction</a:t>
            </a:r>
            <a:r>
              <a:rPr lang="en-US" dirty="0" smtClean="0"/>
              <a:t>: It reveals </a:t>
            </a:r>
            <a:r>
              <a:rPr lang="en-US" dirty="0"/>
              <a:t>the structure and meaning of text by offering powerful machine learning models in an easy to use REST API. You can use it to extract information about people, places, events and much more, mentioned in text documents, news articles or blog posts. </a:t>
            </a:r>
          </a:p>
          <a:p>
            <a:r>
              <a:rPr lang="en-US" b="1" dirty="0"/>
              <a:t>S</a:t>
            </a:r>
            <a:r>
              <a:rPr lang="en-US" b="1" dirty="0" smtClean="0"/>
              <a:t>entiment</a:t>
            </a:r>
            <a:r>
              <a:rPr lang="en-US" b="1" dirty="0"/>
              <a:t> </a:t>
            </a:r>
            <a:r>
              <a:rPr lang="en-US" b="1" dirty="0" smtClean="0"/>
              <a:t>Analysis</a:t>
            </a:r>
            <a:r>
              <a:rPr lang="en-US" dirty="0" smtClean="0"/>
              <a:t>: It also analyzes </a:t>
            </a:r>
            <a:r>
              <a:rPr lang="en-US" dirty="0"/>
              <a:t>s</a:t>
            </a:r>
            <a:r>
              <a:rPr lang="en-US" dirty="0" smtClean="0"/>
              <a:t>entiment about </a:t>
            </a:r>
            <a:r>
              <a:rPr lang="en-US" dirty="0"/>
              <a:t>your product on social media or parse intent from customer conversations happening in a call center or a messaging app. </a:t>
            </a:r>
            <a:endParaRPr lang="en-US" dirty="0" smtClean="0"/>
          </a:p>
          <a:p>
            <a:r>
              <a:rPr lang="en-US" dirty="0" smtClean="0"/>
              <a:t>Multi-language support</a:t>
            </a:r>
            <a:endParaRPr lang="en-US" dirty="0"/>
          </a:p>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0653" y="630516"/>
            <a:ext cx="950625" cy="950625"/>
          </a:xfrm>
          <a:prstGeom prst="rect">
            <a:avLst/>
          </a:prstGeom>
        </p:spPr>
      </p:pic>
      <p:sp>
        <p:nvSpPr>
          <p:cNvPr id="7" name="Rectangle 6"/>
          <p:cNvSpPr/>
          <p:nvPr/>
        </p:nvSpPr>
        <p:spPr>
          <a:xfrm>
            <a:off x="7209183" y="6488668"/>
            <a:ext cx="10455965" cy="369332"/>
          </a:xfrm>
          <a:prstGeom prst="rect">
            <a:avLst/>
          </a:prstGeom>
        </p:spPr>
        <p:txBody>
          <a:bodyPr wrap="square">
            <a:spAutoFit/>
          </a:bodyPr>
          <a:lstStyle/>
          <a:p>
            <a:r>
              <a:rPr lang="en-US" dirty="0" smtClean="0"/>
              <a:t>Source: </a:t>
            </a:r>
            <a:r>
              <a:rPr lang="en-US" dirty="0" smtClean="0">
                <a:hlinkClick r:id="rId3"/>
              </a:rPr>
              <a:t>https://</a:t>
            </a:r>
            <a:r>
              <a:rPr lang="en-US" dirty="0" err="1" smtClean="0">
                <a:hlinkClick r:id="rId3"/>
              </a:rPr>
              <a:t>cloud.google.com</a:t>
            </a:r>
            <a:r>
              <a:rPr lang="en-US" dirty="0" smtClean="0">
                <a:hlinkClick r:id="rId3"/>
              </a:rPr>
              <a:t>/natural-language/</a:t>
            </a:r>
            <a:endParaRPr lang="en-US" dirty="0"/>
          </a:p>
        </p:txBody>
      </p:sp>
    </p:spTree>
    <p:extLst>
      <p:ext uri="{BB962C8B-B14F-4D97-AF65-F5344CB8AC3E}">
        <p14:creationId xmlns:p14="http://schemas.microsoft.com/office/powerpoint/2010/main" val="1183751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348" y="16795"/>
            <a:ext cx="10515600" cy="1325563"/>
          </a:xfrm>
        </p:spPr>
        <p:txBody>
          <a:bodyPr/>
          <a:lstStyle/>
          <a:p>
            <a:r>
              <a:rPr lang="en-US" dirty="0" smtClean="0"/>
              <a:t>Try it out:</a:t>
            </a:r>
            <a:endParaRPr lang="en-US" dirty="0"/>
          </a:p>
        </p:txBody>
      </p:sp>
      <p:sp>
        <p:nvSpPr>
          <p:cNvPr id="3" name="Content Placeholder 2"/>
          <p:cNvSpPr>
            <a:spLocks noGrp="1"/>
          </p:cNvSpPr>
          <p:nvPr>
            <p:ph idx="1"/>
          </p:nvPr>
        </p:nvSpPr>
        <p:spPr>
          <a:xfrm>
            <a:off x="215348" y="4291535"/>
            <a:ext cx="10131287" cy="2434511"/>
          </a:xfrm>
        </p:spPr>
        <p:txBody>
          <a:bodyPr>
            <a:normAutofit/>
          </a:bodyPr>
          <a:lstStyle/>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9" y="3090325"/>
            <a:ext cx="6970643" cy="28464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174" y="3776870"/>
            <a:ext cx="5237826" cy="19454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48" y="1054362"/>
            <a:ext cx="10058400" cy="1520338"/>
          </a:xfrm>
          <a:prstGeom prst="rect">
            <a:avLst/>
          </a:prstGeom>
        </p:spPr>
      </p:pic>
      <p:sp>
        <p:nvSpPr>
          <p:cNvPr id="7" name="Rectangle 6"/>
          <p:cNvSpPr/>
          <p:nvPr/>
        </p:nvSpPr>
        <p:spPr>
          <a:xfrm>
            <a:off x="215348" y="2702192"/>
            <a:ext cx="6096000" cy="369332"/>
          </a:xfrm>
          <a:prstGeom prst="rect">
            <a:avLst/>
          </a:prstGeom>
        </p:spPr>
        <p:txBody>
          <a:bodyPr>
            <a:spAutoFit/>
          </a:bodyPr>
          <a:lstStyle/>
          <a:p>
            <a:r>
              <a:rPr lang="en-US" dirty="0" smtClean="0"/>
              <a:t>Information Extraction:</a:t>
            </a:r>
            <a:endParaRPr lang="en-US" dirty="0"/>
          </a:p>
        </p:txBody>
      </p:sp>
      <p:sp>
        <p:nvSpPr>
          <p:cNvPr id="8" name="Rectangle 7"/>
          <p:cNvSpPr/>
          <p:nvPr/>
        </p:nvSpPr>
        <p:spPr>
          <a:xfrm>
            <a:off x="7163453" y="3235658"/>
            <a:ext cx="2010166" cy="369332"/>
          </a:xfrm>
          <a:prstGeom prst="rect">
            <a:avLst/>
          </a:prstGeom>
        </p:spPr>
        <p:txBody>
          <a:bodyPr wrap="none">
            <a:spAutoFit/>
          </a:bodyPr>
          <a:lstStyle/>
          <a:p>
            <a:r>
              <a:rPr lang="en-US" dirty="0" smtClean="0"/>
              <a:t>Sentiment Analysis</a:t>
            </a:r>
            <a:endParaRPr lang="en-US" dirty="0"/>
          </a:p>
        </p:txBody>
      </p:sp>
    </p:spTree>
    <p:extLst>
      <p:ext uri="{BB962C8B-B14F-4D97-AF65-F5344CB8AC3E}">
        <p14:creationId xmlns:p14="http://schemas.microsoft.com/office/powerpoint/2010/main" val="135875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696" y="500062"/>
            <a:ext cx="1520687" cy="1325563"/>
          </a:xfrm>
        </p:spPr>
        <p:txBody>
          <a:bodyPr>
            <a:normAutofit fontScale="90000"/>
          </a:bodyPr>
          <a:lstStyle/>
          <a:p>
            <a:r>
              <a:rPr lang="en-US" dirty="0"/>
              <a:t>Cons</a:t>
            </a:r>
          </a:p>
        </p:txBody>
      </p:sp>
      <p:sp>
        <p:nvSpPr>
          <p:cNvPr id="3" name="Content Placeholder 2"/>
          <p:cNvSpPr>
            <a:spLocks noGrp="1"/>
          </p:cNvSpPr>
          <p:nvPr>
            <p:ph sz="half" idx="1"/>
          </p:nvPr>
        </p:nvSpPr>
        <p:spPr/>
        <p:txBody>
          <a:bodyPr/>
          <a:lstStyle/>
          <a:p>
            <a:r>
              <a:rPr lang="en-US" dirty="0" smtClean="0"/>
              <a:t>It returns results very fast</a:t>
            </a:r>
          </a:p>
          <a:p>
            <a:r>
              <a:rPr lang="en-US" dirty="0" smtClean="0"/>
              <a:t>Toolkits stored on the cloud</a:t>
            </a:r>
          </a:p>
          <a:p>
            <a:r>
              <a:rPr lang="en-US" dirty="0" smtClean="0"/>
              <a:t>Could </a:t>
            </a:r>
            <a:r>
              <a:rPr lang="en-US" dirty="0"/>
              <a:t>be easily incorporated in </a:t>
            </a:r>
            <a:r>
              <a:rPr lang="en-US" dirty="0" smtClean="0"/>
              <a:t>various popular coding languages via </a:t>
            </a:r>
            <a:r>
              <a:rPr lang="en-US" dirty="0"/>
              <a:t>RESTful </a:t>
            </a:r>
            <a:r>
              <a:rPr lang="en-US" dirty="0" smtClean="0"/>
              <a:t>API</a:t>
            </a:r>
          </a:p>
          <a:p>
            <a:r>
              <a:rPr lang="en-US" dirty="0" smtClean="0"/>
              <a:t>Could be utilized alongside other Google Cloud Tools including </a:t>
            </a:r>
            <a:r>
              <a:rPr lang="en-US" dirty="0"/>
              <a:t>Cloud </a:t>
            </a:r>
            <a:r>
              <a:rPr lang="en-US" dirty="0" smtClean="0"/>
              <a:t>SQL (for data storage), Vision API (for image content) analysis </a:t>
            </a:r>
            <a:endParaRPr lang="en-US" dirty="0"/>
          </a:p>
          <a:p>
            <a:endParaRPr lang="en-US" dirty="0"/>
          </a:p>
        </p:txBody>
      </p:sp>
      <p:sp>
        <p:nvSpPr>
          <p:cNvPr id="4" name="Content Placeholder 3"/>
          <p:cNvSpPr>
            <a:spLocks noGrp="1"/>
          </p:cNvSpPr>
          <p:nvPr>
            <p:ph sz="half" idx="2"/>
          </p:nvPr>
        </p:nvSpPr>
        <p:spPr/>
        <p:txBody>
          <a:bodyPr/>
          <a:lstStyle/>
          <a:p>
            <a:r>
              <a:rPr lang="en-US" dirty="0" smtClean="0"/>
              <a:t>Costs $$$</a:t>
            </a:r>
          </a:p>
          <a:p>
            <a:r>
              <a:rPr lang="en-US" dirty="0" smtClean="0"/>
              <a:t>Hard to tune the parameters to return a customized results</a:t>
            </a:r>
          </a:p>
          <a:p>
            <a:r>
              <a:rPr lang="en-US" dirty="0"/>
              <a:t>Not </a:t>
            </a:r>
            <a:r>
              <a:rPr lang="en-US" b="1" dirty="0" smtClean="0"/>
              <a:t>open-sourced</a:t>
            </a:r>
            <a:r>
              <a:rPr lang="en-US" dirty="0" smtClean="0"/>
              <a:t> </a:t>
            </a:r>
            <a:r>
              <a:rPr lang="en-US" dirty="0"/>
              <a:t>like Stanford's Core NLP Suite and the example I am going to introduce </a:t>
            </a:r>
            <a:r>
              <a:rPr lang="en-US" dirty="0" smtClean="0"/>
              <a:t>later</a:t>
            </a:r>
            <a:endParaRPr lang="en-US" dirty="0"/>
          </a:p>
        </p:txBody>
      </p:sp>
      <p:sp>
        <p:nvSpPr>
          <p:cNvPr id="5" name="Rectangle 4"/>
          <p:cNvSpPr/>
          <p:nvPr/>
        </p:nvSpPr>
        <p:spPr>
          <a:xfrm>
            <a:off x="1755430" y="739650"/>
            <a:ext cx="1342034" cy="846386"/>
          </a:xfrm>
          <a:prstGeom prst="rect">
            <a:avLst/>
          </a:prstGeom>
        </p:spPr>
        <p:txBody>
          <a:bodyPr wrap="none">
            <a:spAutoFit/>
          </a:bodyPr>
          <a:lstStyle/>
          <a:p>
            <a:r>
              <a:rPr lang="en-US" sz="4900" smtClean="0"/>
              <a:t>Pros</a:t>
            </a:r>
            <a:endParaRPr lang="en-US" sz="4900"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5" y="264337"/>
            <a:ext cx="950625" cy="950625"/>
          </a:xfrm>
          <a:prstGeom prst="rect">
            <a:avLst/>
          </a:prstGeom>
        </p:spPr>
      </p:pic>
    </p:spTree>
    <p:extLst>
      <p:ext uri="{BB962C8B-B14F-4D97-AF65-F5344CB8AC3E}">
        <p14:creationId xmlns:p14="http://schemas.microsoft.com/office/powerpoint/2010/main" val="2042309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 Lesser-known IE Product:</a:t>
            </a:r>
            <a:br>
              <a:rPr lang="en-US" sz="4000" dirty="0" smtClean="0"/>
            </a:br>
            <a:r>
              <a:rPr lang="en-US" sz="4000" dirty="0" err="1" smtClean="0"/>
              <a:t>QuickCode</a:t>
            </a:r>
            <a:r>
              <a:rPr lang="en-US" sz="4000" dirty="0" smtClean="0"/>
              <a:t> from The Sensible Code Company</a:t>
            </a:r>
            <a:endParaRPr lang="en-US" sz="4000" dirty="0"/>
          </a:p>
        </p:txBody>
      </p:sp>
      <p:sp>
        <p:nvSpPr>
          <p:cNvPr id="3" name="Content Placeholder 2"/>
          <p:cNvSpPr>
            <a:spLocks noGrp="1"/>
          </p:cNvSpPr>
          <p:nvPr>
            <p:ph sz="half" idx="1"/>
          </p:nvPr>
        </p:nvSpPr>
        <p:spPr>
          <a:xfrm>
            <a:off x="1119999" y="1825625"/>
            <a:ext cx="9412533" cy="4351338"/>
          </a:xfrm>
        </p:spPr>
        <p:txBody>
          <a:bodyPr>
            <a:normAutofit/>
          </a:bodyPr>
          <a:lstStyle/>
          <a:p>
            <a:endParaRPr lang="en-US" dirty="0" smtClean="0"/>
          </a:p>
          <a:p>
            <a:r>
              <a:rPr lang="en-US" b="1" dirty="0" err="1"/>
              <a:t>QuickCode</a:t>
            </a:r>
            <a:r>
              <a:rPr lang="en-US" b="1" dirty="0"/>
              <a:t> (</a:t>
            </a:r>
            <a:r>
              <a:rPr lang="en-US" dirty="0"/>
              <a:t>formerly </a:t>
            </a:r>
            <a:r>
              <a:rPr lang="en-US" dirty="0" err="1"/>
              <a:t>ScraperWiki</a:t>
            </a:r>
            <a:r>
              <a:rPr lang="en-US" dirty="0"/>
              <a:t>) is a web-based platform for collaboratively building programs to extract and analyze public (online) data, in a wiki-like fashion. </a:t>
            </a:r>
            <a:endParaRPr lang="en-US" dirty="0" smtClean="0"/>
          </a:p>
          <a:p>
            <a:r>
              <a:rPr lang="en-US" dirty="0" smtClean="0"/>
              <a:t>"</a:t>
            </a:r>
            <a:r>
              <a:rPr lang="en-US" dirty="0"/>
              <a:t>Scraper" refers to screen scrapers, programs that extract data from websites. "Wiki" means that any user with programming experience can create or edit such programs for extracting new data, or for analyzing existing </a:t>
            </a:r>
            <a:r>
              <a:rPr lang="en-US" dirty="0" smtClean="0"/>
              <a:t>datasets</a:t>
            </a:r>
            <a:endParaRPr lang="en-US" dirty="0"/>
          </a:p>
          <a:p>
            <a:r>
              <a:rPr lang="en-US" b="1" dirty="0" smtClean="0"/>
              <a:t>Target:</a:t>
            </a:r>
            <a:r>
              <a:rPr lang="en-US" dirty="0"/>
              <a:t> providing a place for programmers and journalists to collaborate on analyzing public data</a:t>
            </a:r>
          </a:p>
        </p:txBody>
      </p:sp>
      <p:pic>
        <p:nvPicPr>
          <p:cNvPr id="6" name="Picture 5"/>
          <p:cNvPicPr>
            <a:picLocks noChangeAspect="1"/>
          </p:cNvPicPr>
          <p:nvPr/>
        </p:nvPicPr>
        <p:blipFill>
          <a:blip r:embed="rId2"/>
          <a:stretch>
            <a:fillRect/>
          </a:stretch>
        </p:blipFill>
        <p:spPr>
          <a:xfrm>
            <a:off x="7165199" y="365125"/>
            <a:ext cx="4572000" cy="609600"/>
          </a:xfrm>
          <a:prstGeom prst="rect">
            <a:avLst/>
          </a:prstGeom>
        </p:spPr>
      </p:pic>
    </p:spTree>
    <p:extLst>
      <p:ext uri="{BB962C8B-B14F-4D97-AF65-F5344CB8AC3E}">
        <p14:creationId xmlns:p14="http://schemas.microsoft.com/office/powerpoint/2010/main" val="760412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Unstructured text data</a:t>
            </a:r>
            <a:r>
              <a:rPr lang="en-US" sz="3000" dirty="0" smtClean="0">
                <a:sym typeface="Wingdings"/>
              </a:rPr>
              <a:t> using </a:t>
            </a:r>
            <a:r>
              <a:rPr lang="en-US" sz="3000" dirty="0" err="1" smtClean="0">
                <a:sym typeface="Wingdings"/>
              </a:rPr>
              <a:t>ScraperWiki</a:t>
            </a:r>
            <a:r>
              <a:rPr lang="en-US" sz="3000" dirty="0" smtClean="0">
                <a:sym typeface="Wingdings"/>
              </a:rPr>
              <a:t>-&gt;</a:t>
            </a:r>
            <a:r>
              <a:rPr lang="en-US" sz="3000" dirty="0" err="1" smtClean="0">
                <a:sym typeface="Wingdings"/>
              </a:rPr>
              <a:t>StructuredData</a:t>
            </a:r>
            <a:endParaRPr lang="en-US" sz="3000"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8688" y="1298576"/>
            <a:ext cx="6454558" cy="330464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251443" y="4603221"/>
            <a:ext cx="5689113" cy="397642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868" y="1419755"/>
            <a:ext cx="4711700" cy="2527300"/>
          </a:xfrm>
          <a:prstGeom prst="rect">
            <a:avLst/>
          </a:prstGeom>
        </p:spPr>
      </p:pic>
      <p:sp>
        <p:nvSpPr>
          <p:cNvPr id="10" name="Right Arrow 9"/>
          <p:cNvSpPr/>
          <p:nvPr/>
        </p:nvSpPr>
        <p:spPr>
          <a:xfrm>
            <a:off x="6096000" y="2438400"/>
            <a:ext cx="1176868" cy="389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960533" y="3657600"/>
            <a:ext cx="3251201" cy="1066800"/>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21" name="Donut 20"/>
          <p:cNvSpPr>
            <a:spLocks/>
          </p:cNvSpPr>
          <p:nvPr/>
        </p:nvSpPr>
        <p:spPr>
          <a:xfrm>
            <a:off x="4859867" y="5181600"/>
            <a:ext cx="1920240" cy="0"/>
          </a:xfrm>
          <a:prstGeom prst="donut">
            <a:avLst/>
          </a:prstGeom>
          <a:solidFill>
            <a:schemeClr val="bg2"/>
          </a:solidFill>
          <a:ln w="12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6995668" y="4495140"/>
            <a:ext cx="728133" cy="379545"/>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Oval 23"/>
          <p:cNvSpPr/>
          <p:nvPr/>
        </p:nvSpPr>
        <p:spPr>
          <a:xfrm>
            <a:off x="7604045" y="4513131"/>
            <a:ext cx="728133" cy="379545"/>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Oval 24"/>
          <p:cNvSpPr/>
          <p:nvPr/>
        </p:nvSpPr>
        <p:spPr>
          <a:xfrm>
            <a:off x="8288134" y="4513131"/>
            <a:ext cx="728133" cy="379545"/>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49978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QuickCode</a:t>
            </a:r>
            <a:r>
              <a:rPr lang="en-US" dirty="0" smtClean="0"/>
              <a:t> is open source and free!</a:t>
            </a:r>
            <a:endParaRPr lang="en-US" dirty="0"/>
          </a:p>
        </p:txBody>
      </p:sp>
      <p:sp>
        <p:nvSpPr>
          <p:cNvPr id="3" name="Content Placeholder 2"/>
          <p:cNvSpPr>
            <a:spLocks noGrp="1"/>
          </p:cNvSpPr>
          <p:nvPr>
            <p:ph sz="half" idx="1"/>
          </p:nvPr>
        </p:nvSpPr>
        <p:spPr>
          <a:xfrm>
            <a:off x="1119999" y="1825625"/>
            <a:ext cx="9378667" cy="4351338"/>
          </a:xfrm>
        </p:spPr>
        <p:txBody>
          <a:bodyPr/>
          <a:lstStyle/>
          <a:p>
            <a:r>
              <a:rPr lang="en-US" dirty="0" smtClean="0"/>
              <a:t>Check it out at: </a:t>
            </a:r>
            <a:r>
              <a:rPr lang="en-US" dirty="0">
                <a:hlinkClick r:id="rId2"/>
              </a:rPr>
              <a:t>https://</a:t>
            </a:r>
            <a:r>
              <a:rPr lang="en-US" dirty="0" err="1">
                <a:hlinkClick r:id="rId2"/>
              </a:rPr>
              <a:t>github.com</a:t>
            </a:r>
            <a:r>
              <a:rPr lang="en-US" dirty="0">
                <a:hlinkClick r:id="rId2"/>
              </a:rPr>
              <a:t>/</a:t>
            </a:r>
            <a:r>
              <a:rPr lang="en-US" dirty="0" err="1">
                <a:hlinkClick r:id="rId2"/>
              </a:rPr>
              <a:t>sensiblecodeio</a:t>
            </a:r>
            <a:r>
              <a:rPr lang="en-US" dirty="0">
                <a:hlinkClick r:id="rId2"/>
              </a:rPr>
              <a:t>/custard</a:t>
            </a:r>
            <a:endParaRPr lang="en-US" dirty="0"/>
          </a:p>
        </p:txBody>
      </p:sp>
    </p:spTree>
    <p:extLst>
      <p:ext uri="{BB962C8B-B14F-4D97-AF65-F5344CB8AC3E}">
        <p14:creationId xmlns:p14="http://schemas.microsoft.com/office/powerpoint/2010/main" val="1958572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1308</TotalTime>
  <Words>419</Words>
  <Application>Microsoft Macintosh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Corbel</vt:lpstr>
      <vt:lpstr>Wingdings</vt:lpstr>
      <vt:lpstr>华文楷体</vt:lpstr>
      <vt:lpstr>Arial</vt:lpstr>
      <vt:lpstr>Depth</vt:lpstr>
      <vt:lpstr>Information Extraction Google Cloud Natural Language API  and QuickCode </vt:lpstr>
      <vt:lpstr>What is Information Extraction?</vt:lpstr>
      <vt:lpstr>IE: Simple example</vt:lpstr>
      <vt:lpstr> Google: CLOUD NATURAL LANGUAGE API  </vt:lpstr>
      <vt:lpstr>Try it out:</vt:lpstr>
      <vt:lpstr>Cons</vt:lpstr>
      <vt:lpstr>A Lesser-known IE Product: QuickCode from The Sensible Code Company</vt:lpstr>
      <vt:lpstr>Unstructured text data using ScraperWiki-&gt;StructuredData</vt:lpstr>
      <vt:lpstr>QuickCode is open source and free!</vt:lpstr>
      <vt:lpstr>PowerPoint Presentation</vt:lpstr>
      <vt:lpstr>Reference and Resources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Pan Chen</dc:creator>
  <cp:lastModifiedBy>Pan Chen</cp:lastModifiedBy>
  <cp:revision>20</cp:revision>
  <dcterms:created xsi:type="dcterms:W3CDTF">2017-12-03T18:06:18Z</dcterms:created>
  <dcterms:modified xsi:type="dcterms:W3CDTF">2017-12-04T15:55:55Z</dcterms:modified>
</cp:coreProperties>
</file>